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QjSD2AF5m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nno%20di%20prova/VERIFICA%20FINALE%20PROGETTO%20ETWINNING.pdf" TargetMode="Externa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blisher.com/p/1447601-vEGETABLE-GARDEN-CLIL-PROJEC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6.xml"/><Relationship Id="rId7" Type="http://schemas.openxmlformats.org/officeDocument/2006/relationships/image" Target="../media/image7.jpeg"/><Relationship Id="rId2" Type="http://schemas.openxmlformats.org/officeDocument/2006/relationships/hyperlink" Target="https://twinspace.etwinning.net/15691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132856"/>
            <a:ext cx="7728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Vegetable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garden in a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wooden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box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764704"/>
            <a:ext cx="434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ISTITUTO COMPRENSIVO VISCONTEO </a:t>
            </a:r>
          </a:p>
          <a:p>
            <a:pPr algn="ctr"/>
            <a:r>
              <a:rPr lang="it-IT" dirty="0" smtClean="0">
                <a:latin typeface="Century Gothic" pitchFamily="34" charset="0"/>
              </a:rPr>
              <a:t> SCUOLA PRIMARIA </a:t>
            </a:r>
            <a:r>
              <a:rPr lang="it-IT" dirty="0" err="1" smtClean="0">
                <a:latin typeface="Century Gothic" pitchFamily="34" charset="0"/>
              </a:rPr>
              <a:t>DI</a:t>
            </a:r>
            <a:r>
              <a:rPr lang="it-IT" dirty="0" smtClean="0">
                <a:latin typeface="Century Gothic" pitchFamily="34" charset="0"/>
              </a:rPr>
              <a:t> PANDINO</a:t>
            </a:r>
          </a:p>
          <a:p>
            <a:pPr algn="ctr"/>
            <a:r>
              <a:rPr lang="it-IT" dirty="0" smtClean="0">
                <a:latin typeface="Century Gothic" pitchFamily="34" charset="0"/>
              </a:rPr>
              <a:t>A.S. 2015-2016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08397" y="4581128"/>
            <a:ext cx="6500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entury Gothic" pitchFamily="34" charset="0"/>
              </a:rPr>
              <a:t>Progetto </a:t>
            </a:r>
            <a:r>
              <a:rPr lang="it-IT" dirty="0" err="1" smtClean="0">
                <a:latin typeface="Century Gothic" pitchFamily="34" charset="0"/>
              </a:rPr>
              <a:t>eTwinning</a:t>
            </a:r>
            <a:r>
              <a:rPr lang="it-IT" dirty="0" smtClean="0">
                <a:latin typeface="Century Gothic" pitchFamily="34" charset="0"/>
              </a:rPr>
              <a:t> a cura dell’insegnante Tatiana Conti</a:t>
            </a:r>
          </a:p>
          <a:p>
            <a:pPr algn="ctr"/>
            <a:r>
              <a:rPr lang="it-IT" dirty="0" smtClean="0">
                <a:latin typeface="Century Gothic" pitchFamily="34" charset="0"/>
              </a:rPr>
              <a:t>Classi 3^C – 3^D</a:t>
            </a:r>
            <a:endParaRPr lang="it-IT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836713"/>
            <a:ext cx="636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ATTIVITA’ 2: THE PARTS OF THE PLANT</a:t>
            </a:r>
          </a:p>
          <a:p>
            <a:endParaRPr lang="it-IT" sz="2800" dirty="0" smtClean="0">
              <a:latin typeface="Century Gothic" pitchFamily="34" charset="0"/>
            </a:endParaRPr>
          </a:p>
          <a:p>
            <a:endParaRPr lang="it-IT" sz="2800" dirty="0">
              <a:latin typeface="Century Gothic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916832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1: WARM UP 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 Visione del video in lingua inglese “</a:t>
            </a:r>
            <a:r>
              <a:rPr lang="it-IT" sz="2000" dirty="0" err="1" smtClean="0">
                <a:latin typeface="Century Gothic" pitchFamily="34" charset="0"/>
              </a:rPr>
              <a:t>Parts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of</a:t>
            </a:r>
            <a:r>
              <a:rPr lang="it-IT" sz="2000" dirty="0" smtClean="0">
                <a:latin typeface="Century Gothic" pitchFamily="34" charset="0"/>
              </a:rPr>
              <a:t> the </a:t>
            </a:r>
            <a:r>
              <a:rPr lang="it-IT" sz="2000" dirty="0" err="1" smtClean="0">
                <a:latin typeface="Century Gothic" pitchFamily="34" charset="0"/>
              </a:rPr>
              <a:t>plant</a:t>
            </a:r>
            <a:r>
              <a:rPr lang="it-IT" sz="2000" dirty="0" smtClean="0">
                <a:latin typeface="Century Gothic" pitchFamily="34" charset="0"/>
              </a:rPr>
              <a:t>”:</a:t>
            </a:r>
          </a:p>
          <a:p>
            <a:r>
              <a:rPr lang="it-IT" sz="2000" dirty="0" smtClean="0">
                <a:latin typeface="Century Gothic" pitchFamily="34" charset="0"/>
                <a:hlinkClick r:id="rId2"/>
              </a:rPr>
              <a:t>https://www.youtube.com/watch?v=3QjSD2AF5mg</a:t>
            </a:r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Rappresentazione alla lavagna delle diverse parti della pianta.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0872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 2:  USO DEL LESSICO 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r>
              <a:rPr lang="it-IT" sz="2000" dirty="0" smtClean="0">
                <a:latin typeface="Century Gothic" pitchFamily="34" charset="0"/>
              </a:rPr>
              <a:t>  </a:t>
            </a:r>
            <a:endParaRPr lang="it-IT" sz="2000" dirty="0">
              <a:latin typeface="Century Gothic" pitchFamily="34" charset="0"/>
            </a:endParaRPr>
          </a:p>
        </p:txBody>
      </p:sp>
      <p:pic>
        <p:nvPicPr>
          <p:cNvPr id="4" name="Immagine 3" descr="P1020380.JPG"/>
          <p:cNvPicPr>
            <a:picLocks noChangeAspect="1"/>
          </p:cNvPicPr>
          <p:nvPr/>
        </p:nvPicPr>
        <p:blipFill>
          <a:blip r:embed="rId2" cstate="print"/>
          <a:srcRect t="3233" r="3637" b="7871"/>
          <a:stretch>
            <a:fillRect/>
          </a:stretch>
        </p:blipFill>
        <p:spPr>
          <a:xfrm rot="16200000">
            <a:off x="-42969" y="2211321"/>
            <a:ext cx="4716016" cy="326294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27984" y="1988840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Coloritura e creazione delle </a:t>
            </a:r>
            <a:r>
              <a:rPr lang="it-IT" sz="2000" dirty="0" err="1" smtClean="0">
                <a:latin typeface="Century Gothic" pitchFamily="34" charset="0"/>
              </a:rPr>
              <a:t>flashcards</a:t>
            </a:r>
            <a:r>
              <a:rPr lang="it-IT" sz="2000" dirty="0" smtClean="0">
                <a:latin typeface="Century Gothic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gioco individuale di ricostruzione del puzzle con lettura ad alta voce dei termini;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memory</a:t>
            </a:r>
            <a:r>
              <a:rPr lang="it-IT" sz="2000" dirty="0" smtClean="0">
                <a:latin typeface="Century Gothic" pitchFamily="34" charset="0"/>
              </a:rPr>
              <a:t> game a coppie con riconoscimento e lettura del lessico.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08720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 3:  RIELABORAZIONE  E CONSOLIDAMENTO DEL LESSICO</a:t>
            </a:r>
          </a:p>
          <a:p>
            <a:endParaRPr lang="it-IT" sz="20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latin typeface="Century Gothic" pitchFamily="34" charset="0"/>
              </a:rPr>
              <a:t> </a:t>
            </a:r>
            <a:r>
              <a:rPr lang="it-IT" sz="2000" dirty="0" smtClean="0">
                <a:latin typeface="Century Gothic" pitchFamily="34" charset="0"/>
              </a:rPr>
              <a:t>Realizzazione del </a:t>
            </a:r>
            <a:r>
              <a:rPr lang="it-IT" sz="2000" dirty="0" err="1" smtClean="0">
                <a:latin typeface="Century Gothic" pitchFamily="34" charset="0"/>
              </a:rPr>
              <a:t>flipbook</a:t>
            </a:r>
            <a:r>
              <a:rPr lang="it-IT" sz="2000" dirty="0" smtClean="0">
                <a:latin typeface="Century Gothic" pitchFamily="34" charset="0"/>
              </a:rPr>
              <a:t> delle parti della pianta e delle sue funzioni.</a:t>
            </a:r>
            <a:r>
              <a:rPr lang="it-IT" sz="2000" b="1" dirty="0" smtClean="0">
                <a:latin typeface="Century Gothic" pitchFamily="34" charset="0"/>
              </a:rPr>
              <a:t> 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r>
              <a:rPr lang="it-IT" sz="2000" dirty="0" smtClean="0">
                <a:latin typeface="Century Gothic" pitchFamily="34" charset="0"/>
              </a:rPr>
              <a:t>  </a:t>
            </a:r>
            <a:endParaRPr lang="it-IT" sz="2000" dirty="0">
              <a:latin typeface="Century Gothic" pitchFamily="34" charset="0"/>
            </a:endParaRPr>
          </a:p>
        </p:txBody>
      </p:sp>
      <p:pic>
        <p:nvPicPr>
          <p:cNvPr id="3" name="Immagine 2" descr="P1020303.JPG"/>
          <p:cNvPicPr>
            <a:picLocks noChangeAspect="1"/>
          </p:cNvPicPr>
          <p:nvPr/>
        </p:nvPicPr>
        <p:blipFill>
          <a:blip r:embed="rId2" cstate="print"/>
          <a:srcRect t="17344" b="15498"/>
          <a:stretch>
            <a:fillRect/>
          </a:stretch>
        </p:blipFill>
        <p:spPr>
          <a:xfrm rot="5400000">
            <a:off x="637144" y="3619440"/>
            <a:ext cx="347722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P1020306.JPG"/>
          <p:cNvPicPr>
            <a:picLocks noChangeAspect="1"/>
          </p:cNvPicPr>
          <p:nvPr/>
        </p:nvPicPr>
        <p:blipFill>
          <a:blip r:embed="rId3" cstate="print"/>
          <a:srcRect t="14706" b="17647"/>
          <a:stretch>
            <a:fillRect/>
          </a:stretch>
        </p:blipFill>
        <p:spPr>
          <a:xfrm rot="5400000">
            <a:off x="5217302" y="3575786"/>
            <a:ext cx="338991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eccia a destra 4"/>
          <p:cNvSpPr/>
          <p:nvPr/>
        </p:nvSpPr>
        <p:spPr>
          <a:xfrm>
            <a:off x="4139952" y="4293096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620688"/>
            <a:ext cx="636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ATTIVITA’ 2: THE SEEDS SEARCH</a:t>
            </a:r>
          </a:p>
          <a:p>
            <a:endParaRPr lang="it-IT" sz="2800" dirty="0" smtClean="0">
              <a:latin typeface="Century Gothic" pitchFamily="34" charset="0"/>
            </a:endParaRPr>
          </a:p>
          <a:p>
            <a:endParaRPr lang="it-IT" sz="2800" dirty="0">
              <a:latin typeface="Century Gothic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268760"/>
            <a:ext cx="48965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1: PRESENTAZIONE DELL’ATTIVITA’ E DIVISIONE IN GRUPPI 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 Presentazione dell’attività.</a:t>
            </a:r>
          </a:p>
          <a:p>
            <a:pPr algn="just"/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Divisione in gruppi:</a:t>
            </a:r>
          </a:p>
          <a:p>
            <a:r>
              <a:rPr lang="it-IT" sz="2000" dirty="0" smtClean="0">
                <a:latin typeface="Century Gothic" pitchFamily="34" charset="0"/>
              </a:rPr>
              <a:t> - </a:t>
            </a:r>
            <a:r>
              <a:rPr lang="it-IT" sz="2000" dirty="0" err="1" smtClean="0">
                <a:latin typeface="Century Gothic" pitchFamily="34" charset="0"/>
              </a:rPr>
              <a:t>Abbassatono</a:t>
            </a:r>
            <a:r>
              <a:rPr lang="it-IT" sz="2000" dirty="0" smtClean="0">
                <a:latin typeface="Century Gothic" pitchFamily="34" charset="0"/>
              </a:rPr>
              <a:t>;</a:t>
            </a:r>
          </a:p>
          <a:p>
            <a:r>
              <a:rPr lang="it-IT" sz="2000" dirty="0" smtClean="0">
                <a:latin typeface="Century Gothic" pitchFamily="34" charset="0"/>
              </a:rPr>
              <a:t> - Responsabile frutta;</a:t>
            </a:r>
          </a:p>
          <a:p>
            <a:r>
              <a:rPr lang="it-IT" sz="2000" dirty="0" smtClean="0">
                <a:latin typeface="Century Gothic" pitchFamily="34" charset="0"/>
              </a:rPr>
              <a:t> - Responsabile semi;</a:t>
            </a:r>
          </a:p>
          <a:p>
            <a:r>
              <a:rPr lang="it-IT" sz="2000" dirty="0" smtClean="0">
                <a:latin typeface="Century Gothic" pitchFamily="34" charset="0"/>
              </a:rPr>
              <a:t> - Relatore.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 Consegna di 2 frutti a ciascun gruppo.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endParaRPr lang="it-IT" sz="2000" dirty="0">
              <a:latin typeface="Century Gothic" pitchFamily="34" charset="0"/>
            </a:endParaRPr>
          </a:p>
        </p:txBody>
      </p:sp>
      <p:pic>
        <p:nvPicPr>
          <p:cNvPr id="4" name="Immagine 3" descr="VPOD1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852936"/>
            <a:ext cx="3144349" cy="235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7584" y="908720"/>
            <a:ext cx="7416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2: RICERCA DEI SEMI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Ricerca vera e propria dei semi  con l’uso di coltellini di plastica e bicchieri trasparenti per contenere i semi.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endParaRPr lang="it-IT" sz="2000" dirty="0">
              <a:latin typeface="Century Gothic" pitchFamily="34" charset="0"/>
            </a:endParaRPr>
          </a:p>
        </p:txBody>
      </p:sp>
      <p:pic>
        <p:nvPicPr>
          <p:cNvPr id="4" name="Immagine 3" descr="IQYN2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3707904" cy="2780928"/>
          </a:xfrm>
          <a:prstGeom prst="rect">
            <a:avLst/>
          </a:prstGeom>
        </p:spPr>
      </p:pic>
      <p:pic>
        <p:nvPicPr>
          <p:cNvPr id="5" name="Immagine 4" descr="WCUT3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KLA9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648405" cy="2736304"/>
          </a:xfrm>
          <a:prstGeom prst="rect">
            <a:avLst/>
          </a:prstGeom>
        </p:spPr>
      </p:pic>
      <p:pic>
        <p:nvPicPr>
          <p:cNvPr id="3" name="Immagine 2" descr="MTLX4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3648405" cy="2736304"/>
          </a:xfrm>
          <a:prstGeom prst="rect">
            <a:avLst/>
          </a:prstGeom>
        </p:spPr>
      </p:pic>
      <p:pic>
        <p:nvPicPr>
          <p:cNvPr id="4" name="Immagine 3" descr="WAHF2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20688"/>
            <a:ext cx="3648405" cy="2736304"/>
          </a:xfrm>
          <a:prstGeom prst="rect">
            <a:avLst/>
          </a:prstGeom>
        </p:spPr>
      </p:pic>
      <p:pic>
        <p:nvPicPr>
          <p:cNvPr id="7" name="Immagine 6" descr="TSSC8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83671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3: COMPILAZIONE DELLA SCHEDA </a:t>
            </a:r>
            <a:r>
              <a:rPr lang="it-IT" sz="2400" b="1" dirty="0" err="1" smtClean="0">
                <a:latin typeface="Century Gothic" pitchFamily="34" charset="0"/>
              </a:rPr>
              <a:t>DI</a:t>
            </a:r>
            <a:r>
              <a:rPr lang="it-IT" sz="2400" b="1" dirty="0" smtClean="0">
                <a:latin typeface="Century Gothic" pitchFamily="34" charset="0"/>
              </a:rPr>
              <a:t> RIELABORAZIONE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Osservazione dei semi e compilazione della scheda di rielaborazione  per la registrazione delle informazioni raccolte durante l’attività.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endParaRPr lang="it-IT" sz="2000" dirty="0">
              <a:latin typeface="Century Gothic" pitchFamily="34" charset="0"/>
            </a:endParaRPr>
          </a:p>
        </p:txBody>
      </p:sp>
      <p:pic>
        <p:nvPicPr>
          <p:cNvPr id="3" name="Immagine 2" descr="P1020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429000"/>
            <a:ext cx="3563888" cy="2672916"/>
          </a:xfrm>
          <a:prstGeom prst="rect">
            <a:avLst/>
          </a:prstGeom>
        </p:spPr>
      </p:pic>
      <p:pic>
        <p:nvPicPr>
          <p:cNvPr id="4" name="Immagine 3" descr="P102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08720"/>
            <a:ext cx="7416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entury Gothic" pitchFamily="34" charset="0"/>
              </a:rPr>
              <a:t>FASE 4: CONFERENZA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Presentazione dei risultati della ricerca all’intero gruppo classe, formulando delle semplici frasi in lingua inglese.</a:t>
            </a:r>
          </a:p>
          <a:p>
            <a:endParaRPr lang="it-IT" sz="2000" dirty="0" smtClean="0">
              <a:latin typeface="Century Gothic" pitchFamily="34" charset="0"/>
            </a:endParaRPr>
          </a:p>
          <a:p>
            <a:endParaRPr lang="it-IT" sz="2000" dirty="0">
              <a:latin typeface="Century Gothic" pitchFamily="34" charset="0"/>
            </a:endParaRPr>
          </a:p>
        </p:txBody>
      </p:sp>
      <p:pic>
        <p:nvPicPr>
          <p:cNvPr id="3" name="Immagine 2" descr="P1020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0888"/>
            <a:ext cx="5112568" cy="383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92696"/>
            <a:ext cx="74888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VALUTAZIONE: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it-IT" sz="2000" dirty="0" smtClean="0">
                <a:latin typeface="Century Gothic" pitchFamily="34" charset="0"/>
                <a:cs typeface="Times New Roman" pitchFamily="18" charset="0"/>
                <a:hlinkClick r:id="rId2" action="ppaction://hlinksldjump"/>
              </a:rPr>
              <a:t>Rubrica di valutazione riferita al lavoro di gruppo</a:t>
            </a:r>
            <a:endParaRPr lang="it-IT" sz="2000" dirty="0" smtClean="0">
              <a:latin typeface="Century Gothic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it-IT" dirty="0" smtClean="0">
                <a:latin typeface="Century Gothic" pitchFamily="34" charset="0"/>
              </a:rPr>
              <a:t>Competenze:</a:t>
            </a:r>
          </a:p>
          <a:p>
            <a:pPr lvl="0"/>
            <a:r>
              <a:rPr lang="it-IT" dirty="0" smtClean="0">
                <a:latin typeface="Century Gothic" pitchFamily="34" charset="0"/>
              </a:rPr>
              <a:t>1- Comunicare nelle lingue straniere;</a:t>
            </a:r>
          </a:p>
          <a:p>
            <a:pPr lvl="0"/>
            <a:r>
              <a:rPr lang="it-IT" dirty="0" smtClean="0">
                <a:latin typeface="Century Gothic" pitchFamily="34" charset="0"/>
              </a:rPr>
              <a:t>2- Collaborare e partecipare.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99592" y="3140968"/>
          <a:ext cx="7416824" cy="2088232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DIMENSIONI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INDICATORI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Capacità di interagire nel gruppo assumendo un atteggiamento propositivo e collaborativo.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Collabora in modo propositivo e collaborativo.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Rispetta i ruoli assegnati.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Capacità di usare la lingua inglese in modo corretto.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 Gothic"/>
                          <a:ea typeface="Calibri"/>
                          <a:cs typeface="Times New Roman"/>
                        </a:rPr>
                        <a:t>Usa la lingua inglese in modo </a:t>
                      </a:r>
                      <a:r>
                        <a:rPr lang="it-IT" sz="1200" dirty="0" smtClean="0">
                          <a:latin typeface="Century Gothic"/>
                          <a:ea typeface="Calibri"/>
                          <a:cs typeface="Times New Roman"/>
                        </a:rPr>
                        <a:t>corretto</a:t>
                      </a:r>
                      <a:r>
                        <a:rPr lang="it-IT" sz="1200" baseline="0" dirty="0" smtClean="0">
                          <a:latin typeface="Century Gothic"/>
                          <a:ea typeface="Calibri"/>
                          <a:cs typeface="Times New Roman"/>
                        </a:rPr>
                        <a:t> sulla base di un modello dato.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55576" y="5661248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it-IT" dirty="0" smtClean="0"/>
              <a:t>   </a:t>
            </a:r>
            <a:r>
              <a:rPr lang="it-IT" dirty="0" smtClean="0">
                <a:latin typeface="Century Gothic" pitchFamily="34" charset="0"/>
                <a:cs typeface="Times New Roman" pitchFamily="18" charset="0"/>
                <a:hlinkClick r:id="rId3" action="ppaction://hlinkfile"/>
              </a:rPr>
              <a:t>Verifica finale del percorso CLIL sulle piante.</a:t>
            </a:r>
            <a:endParaRPr lang="it-IT" dirty="0" smtClean="0">
              <a:latin typeface="Century Gothic" pitchFamily="34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7" name="Pagina iniziale 6">
            <a:hlinkClick r:id="rId4" action="ppaction://hlinksldjump" highlightClick="1"/>
          </p:cNvPr>
          <p:cNvSpPr/>
          <p:nvPr/>
        </p:nvSpPr>
        <p:spPr>
          <a:xfrm>
            <a:off x="7668344" y="5949280"/>
            <a:ext cx="72008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67545" y="980728"/>
          <a:ext cx="8280920" cy="4595963"/>
        </p:xfrm>
        <a:graphic>
          <a:graphicData uri="http://schemas.openxmlformats.org/drawingml/2006/table">
            <a:tbl>
              <a:tblPr/>
              <a:tblGrid>
                <a:gridCol w="999082"/>
                <a:gridCol w="2170856"/>
                <a:gridCol w="1703266"/>
                <a:gridCol w="1703858"/>
                <a:gridCol w="1703858"/>
              </a:tblGrid>
              <a:tr h="23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10" baseline="0" dirty="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="1" baseline="0" dirty="0">
                          <a:latin typeface="Century Gothic"/>
                          <a:ea typeface="Calibri"/>
                          <a:cs typeface="Times New Roman"/>
                        </a:rPr>
                        <a:t>LIVELLI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="1" baseline="0" dirty="0">
                          <a:latin typeface="Century Gothic"/>
                          <a:ea typeface="Calibri"/>
                          <a:cs typeface="Times New Roman"/>
                        </a:rPr>
                        <a:t>DIMENSIONI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AVANZATO (10)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INTERMEDIO  (9-8)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BASE  (7)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INIZIALE   (6)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09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Capacità di interagire nel gruppo assumendo un atteggiamento propositivo e collaborativo.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L’alunno ha interagito in modo propositivo e collaborativo con i compagni, rispettando il suo ruolo e intervenendo in aiuto dei compagni in difficoltà, senza prevaricazioni.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L’alunno ha interagito in modo collaborativo con i compagni, rispettando il suo ruolo e quello dei compagni, senza prevaricazioni.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L’alunno ha accolto le idee dei suoi compagni ma fatica ad accettarne il ruolo, cercando di prevaricarli o di sostituirsi ad essi.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>
                          <a:latin typeface="Century Gothic"/>
                          <a:ea typeface="Calibri"/>
                          <a:cs typeface="Times New Roman"/>
                        </a:rPr>
                        <a:t>L’alunno ha accettato le idee dei compagni senza fornire il proprio contributo. Non ha compreso il suo ruolo o se ne disinteressa.</a:t>
                      </a:r>
                      <a:endParaRPr lang="it-IT" sz="121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52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Capacità di usare la lingua inglese in modo corretto. 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L’alunno usa le proprie conoscenze linguistiche in modo corretto e originale.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>
                          <a:latin typeface="Century Gothic"/>
                          <a:ea typeface="Calibri"/>
                          <a:cs typeface="Times New Roman"/>
                        </a:rPr>
                        <a:t>L’alunno usa correttamente le proprie conoscenze linguistiche per formulare brevi frasi sulla base di un modello dato.</a:t>
                      </a:r>
                      <a:endParaRPr lang="it-IT" sz="121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L’alunno usa in modo non sempre corretto le proprie conoscenze linguistiche per formulare brevi frasi sulla base di un modello dato.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10" baseline="0" dirty="0">
                          <a:latin typeface="Century Gothic"/>
                          <a:ea typeface="Calibri"/>
                          <a:cs typeface="Times New Roman"/>
                        </a:rPr>
                        <a:t>L’alunno commette numerosi errori linguistici, faticando a formulare brevi frasi sulla base di un modello dato.</a:t>
                      </a:r>
                      <a:endParaRPr lang="it-IT" sz="121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Pagina iniziale 2">
            <a:hlinkClick r:id="rId2" action="ppaction://hlinksldjump" highlightClick="1"/>
          </p:cNvPr>
          <p:cNvSpPr/>
          <p:nvPr/>
        </p:nvSpPr>
        <p:spPr>
          <a:xfrm>
            <a:off x="7668344" y="5949280"/>
            <a:ext cx="72008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08720"/>
            <a:ext cx="71833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VEGETABLE GARDEN IN A WOODEN BOX</a:t>
            </a: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sz="2400" dirty="0" smtClean="0">
                <a:latin typeface="Century Gothic" pitchFamily="34" charset="0"/>
              </a:rPr>
              <a:t>1-   Progetto </a:t>
            </a:r>
            <a:r>
              <a:rPr lang="it-IT" sz="2400" dirty="0" err="1" smtClean="0">
                <a:latin typeface="Century Gothic" pitchFamily="34" charset="0"/>
              </a:rPr>
              <a:t>eTwinning</a:t>
            </a:r>
            <a:endParaRPr lang="it-IT" sz="2400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dirty="0" smtClean="0">
                <a:latin typeface="Century Gothic" pitchFamily="34" charset="0"/>
              </a:rPr>
              <a:t>   </a:t>
            </a: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it-IT" dirty="0">
              <a:latin typeface="Century Gothic" pitchFamily="34" charset="0"/>
            </a:endParaRPr>
          </a:p>
        </p:txBody>
      </p:sp>
      <p:pic>
        <p:nvPicPr>
          <p:cNvPr id="3" name="Immagine 2" descr="bann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3744416" cy="24595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9592" y="5157192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Century Gothic" pitchFamily="34" charset="0"/>
              </a:rPr>
              <a:t>Liceul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Tehnologic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Topoloveni</a:t>
            </a:r>
            <a:endParaRPr lang="it-IT" dirty="0" smtClean="0">
              <a:latin typeface="Century Gothic" pitchFamily="34" charset="0"/>
            </a:endParaRPr>
          </a:p>
          <a:p>
            <a:r>
              <a:rPr lang="it-IT" dirty="0" err="1" smtClean="0">
                <a:latin typeface="Century Gothic" pitchFamily="34" charset="0"/>
              </a:rPr>
              <a:t>Topoloveni</a:t>
            </a:r>
            <a:r>
              <a:rPr lang="it-IT" dirty="0" smtClean="0">
                <a:latin typeface="Century Gothic" pitchFamily="34" charset="0"/>
              </a:rPr>
              <a:t>, ROMANIA</a:t>
            </a:r>
          </a:p>
          <a:p>
            <a:r>
              <a:rPr lang="it-IT" dirty="0" smtClean="0">
                <a:latin typeface="Century Gothic" pitchFamily="34" charset="0"/>
              </a:rPr>
              <a:t>FLORINA BICULESCU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5" name="Immagine 4" descr="cole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3744416" cy="24302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32040" y="5157192"/>
            <a:ext cx="3645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Centro Concertado Virgen de </a:t>
            </a:r>
          </a:p>
          <a:p>
            <a:r>
              <a:rPr lang="es-ES" dirty="0" smtClean="0">
                <a:latin typeface="Century Gothic" pitchFamily="34" charset="0"/>
              </a:rPr>
              <a:t>la Cabeza</a:t>
            </a:r>
          </a:p>
          <a:p>
            <a:r>
              <a:rPr lang="it-IT" dirty="0" err="1" smtClean="0">
                <a:latin typeface="Century Gothic" pitchFamily="34" charset="0"/>
              </a:rPr>
              <a:t>Valdepeñas</a:t>
            </a:r>
            <a:r>
              <a:rPr lang="it-IT" dirty="0" smtClean="0">
                <a:latin typeface="Century Gothic" pitchFamily="34" charset="0"/>
              </a:rPr>
              <a:t>, SPAGNA</a:t>
            </a:r>
          </a:p>
          <a:p>
            <a:r>
              <a:rPr lang="it-IT" dirty="0" smtClean="0">
                <a:latin typeface="Century Gothic" pitchFamily="34" charset="0"/>
              </a:rPr>
              <a:t>JUANA GARCIA</a:t>
            </a:r>
            <a:endParaRPr lang="es-ES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2708920"/>
            <a:ext cx="6236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latin typeface="Century Gothic" pitchFamily="34" charset="0"/>
              </a:rPr>
              <a:t>GRAZIE PER LA CORTESE </a:t>
            </a:r>
          </a:p>
          <a:p>
            <a:pPr algn="ctr"/>
            <a:r>
              <a:rPr lang="it-IT" sz="4000" dirty="0" smtClean="0">
                <a:latin typeface="Century Gothic" pitchFamily="34" charset="0"/>
              </a:rPr>
              <a:t> ATTENZIONE</a:t>
            </a:r>
            <a:endParaRPr lang="it-IT" sz="4000" dirty="0"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3975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hlinkClick r:id="rId2"/>
              </a:rPr>
              <a:t>http://www.youblisher.com/p/1447601-vEGETABLE-GARDEN-CLIL-PROJECT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55776" y="836712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entury Gothic" pitchFamily="34" charset="0"/>
              </a:rPr>
              <a:t>I RISULTATI DEL PROGETTO:</a:t>
            </a:r>
            <a:endParaRPr lang="it-IT" sz="2400" dirty="0">
              <a:latin typeface="Century Gothic" pitchFamily="34" charset="0"/>
            </a:endParaRPr>
          </a:p>
        </p:txBody>
      </p:sp>
      <p:pic>
        <p:nvPicPr>
          <p:cNvPr id="6" name="Immagine 5" descr="P102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221088"/>
            <a:ext cx="2843808" cy="2132856"/>
          </a:xfrm>
          <a:prstGeom prst="rect">
            <a:avLst/>
          </a:prstGeom>
        </p:spPr>
      </p:pic>
      <p:pic>
        <p:nvPicPr>
          <p:cNvPr id="7" name="Immagine 6" descr="IMG_2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21088"/>
            <a:ext cx="2795803" cy="209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08720"/>
            <a:ext cx="718337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VEGETABLE GARDEN IN A WOODEN BOX</a:t>
            </a: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sz="2400" dirty="0" smtClean="0">
                <a:latin typeface="Century Gothic" pitchFamily="34" charset="0"/>
              </a:rPr>
              <a:t>2 -   Progetto di scienze proposto in lingua inglese tramite la metodologia CLIL.</a:t>
            </a:r>
          </a:p>
          <a:p>
            <a:endParaRPr lang="it-IT" sz="2400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dirty="0" smtClean="0">
                <a:latin typeface="Century Gothic" pitchFamily="34" charset="0"/>
              </a:rPr>
              <a:t>   </a:t>
            </a: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it-IT" dirty="0">
              <a:latin typeface="Century Gothic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067944" y="263691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3501008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entury Gothic" pitchFamily="34" charset="0"/>
              </a:rPr>
              <a:t>Obiettivo bifocale:</a:t>
            </a:r>
          </a:p>
          <a:p>
            <a:pPr algn="ctr"/>
            <a:r>
              <a:rPr lang="it-IT" sz="2400" dirty="0" smtClean="0">
                <a:latin typeface="Century Gothic" pitchFamily="34" charset="0"/>
              </a:rPr>
              <a:t>  </a:t>
            </a:r>
          </a:p>
        </p:txBody>
      </p:sp>
      <p:sp>
        <p:nvSpPr>
          <p:cNvPr id="5" name="Freccia in giù 4"/>
          <p:cNvSpPr/>
          <p:nvPr/>
        </p:nvSpPr>
        <p:spPr>
          <a:xfrm rot="3566532">
            <a:off x="3071376" y="3768837"/>
            <a:ext cx="554804" cy="134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7857237">
            <a:off x="5298126" y="3788331"/>
            <a:ext cx="554804" cy="134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5085184"/>
            <a:ext cx="388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APPRENDIMENTO DEI CONTENUTI </a:t>
            </a:r>
          </a:p>
          <a:p>
            <a:r>
              <a:rPr lang="it-IT" dirty="0" smtClean="0">
                <a:latin typeface="Century Gothic" pitchFamily="34" charset="0"/>
              </a:rPr>
              <a:t>DISCIPLINARI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5085184"/>
            <a:ext cx="375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APPRENDIMENTO DELLA LINGUA</a:t>
            </a:r>
          </a:p>
          <a:p>
            <a:r>
              <a:rPr lang="it-IT" dirty="0" smtClean="0">
                <a:latin typeface="Century Gothic" pitchFamily="34" charset="0"/>
              </a:rPr>
              <a:t> INGLESE</a:t>
            </a:r>
            <a:endParaRPr lang="it-IT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7584" y="908720"/>
            <a:ext cx="71833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VEGETABLE GARDEN IN A WOODEN BOX</a:t>
            </a: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sz="2400" dirty="0" smtClean="0">
                <a:latin typeface="Century Gothic" pitchFamily="34" charset="0"/>
              </a:rPr>
              <a:t>3 -   Progetto che ha permesso:</a:t>
            </a:r>
          </a:p>
          <a:p>
            <a:endParaRPr lang="it-IT" sz="2400" dirty="0" smtClean="0">
              <a:latin typeface="Century Gothic" pitchFamily="34" charset="0"/>
            </a:endParaRPr>
          </a:p>
          <a:p>
            <a:endParaRPr lang="it-IT" sz="2400" dirty="0" smtClean="0">
              <a:latin typeface="Century Gothic" pitchFamily="34" charset="0"/>
            </a:endParaRPr>
          </a:p>
          <a:p>
            <a:endParaRPr lang="it-IT" sz="2400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dirty="0" smtClean="0">
                <a:latin typeface="Century Gothic" pitchFamily="34" charset="0"/>
              </a:rPr>
              <a:t>   </a:t>
            </a:r>
          </a:p>
          <a:p>
            <a:endParaRPr lang="it-IT" dirty="0" smtClean="0">
              <a:latin typeface="Century Gothic" pitchFamily="34" charset="0"/>
            </a:endParaRPr>
          </a:p>
          <a:p>
            <a:endParaRPr lang="it-IT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endParaRPr lang="it-IT" dirty="0">
              <a:latin typeface="Century Gothic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827584" y="2852936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827584" y="4077072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2852936"/>
            <a:ext cx="584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entury Gothic" pitchFamily="34" charset="0"/>
              </a:rPr>
              <a:t>Lo sviluppo di una coscienza europea</a:t>
            </a:r>
            <a:endParaRPr lang="it-IT" sz="2400" dirty="0">
              <a:latin typeface="Century Gothic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7" y="40770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itchFamily="34" charset="0"/>
              </a:rPr>
              <a:t>L’integrazione  degli alunni con Bisogni Educativi Speciali all’interno della classe, grazie ad un approccio </a:t>
            </a:r>
            <a:r>
              <a:rPr lang="it-IT" sz="2400" dirty="0" err="1" smtClean="0">
                <a:latin typeface="Century Gothic" pitchFamily="34" charset="0"/>
              </a:rPr>
              <a:t>laboratoriale</a:t>
            </a:r>
            <a:r>
              <a:rPr lang="it-IT" sz="2400" dirty="0" smtClean="0">
                <a:latin typeface="Century Gothic" pitchFamily="34" charset="0"/>
              </a:rPr>
              <a:t> e basato sul compito.</a:t>
            </a:r>
            <a:endParaRPr lang="it-IT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31840" y="2708920"/>
            <a:ext cx="27363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03848" y="2780928"/>
            <a:ext cx="2723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2"/>
              </a:rPr>
              <a:t>VEGETABLE GARDEN</a:t>
            </a:r>
          </a:p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2"/>
              </a:rPr>
              <a:t> IN A WOODEN BOX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476672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entury Gothic" pitchFamily="34" charset="0"/>
              </a:rPr>
              <a:t>STEP 1 :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PRESENTAZIONE</a:t>
            </a:r>
            <a:endParaRPr lang="it-IT" b="1" dirty="0">
              <a:latin typeface="Century Gothic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548680"/>
            <a:ext cx="281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 Gothic" pitchFamily="34" charset="0"/>
              </a:rPr>
              <a:t>STEP 2 :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PROGETTAZIONE DELL’ORTO E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ATTIVITA’ SULLE PIANTE</a:t>
            </a:r>
            <a:endParaRPr lang="it-IT" b="1" dirty="0">
              <a:latin typeface="Century Gothic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00192" y="3501008"/>
            <a:ext cx="253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 Gothic" pitchFamily="34" charset="0"/>
              </a:rPr>
              <a:t>STEP 3 :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REALIZZAZIONE DELL’ORTO</a:t>
            </a:r>
            <a:endParaRPr lang="it-IT" b="1" dirty="0">
              <a:latin typeface="Century Gothi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40770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 Gothic" pitchFamily="34" charset="0"/>
              </a:rPr>
              <a:t>STEP 4 :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CURA, MANTENIMENTO E RACCOLTA</a:t>
            </a:r>
            <a:endParaRPr lang="it-IT" b="1" dirty="0">
              <a:latin typeface="Century Gothic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204864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entury Gothic" pitchFamily="34" charset="0"/>
              </a:rPr>
              <a:t>STEP 5 :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CONCLUSIONE E CHIUSURA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DEL PROGETTO</a:t>
            </a:r>
            <a:endParaRPr lang="it-IT" b="1" dirty="0">
              <a:latin typeface="Century Gothic" pitchFamily="34" charset="0"/>
            </a:endParaRPr>
          </a:p>
        </p:txBody>
      </p:sp>
      <p:pic>
        <p:nvPicPr>
          <p:cNvPr id="10" name="Immagine 9" descr="3c timetabl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196752"/>
            <a:ext cx="1403648" cy="1052736"/>
          </a:xfrm>
          <a:prstGeom prst="rect">
            <a:avLst/>
          </a:prstGeom>
        </p:spPr>
      </p:pic>
      <p:pic>
        <p:nvPicPr>
          <p:cNvPr id="11" name="Immagine 10" descr="Image-1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844824"/>
            <a:ext cx="1512168" cy="1134126"/>
          </a:xfrm>
          <a:prstGeom prst="rect">
            <a:avLst/>
          </a:prstGeom>
        </p:spPr>
      </p:pic>
      <p:pic>
        <p:nvPicPr>
          <p:cNvPr id="12" name="Immagine 11" descr="IMG_24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5085184"/>
            <a:ext cx="1584176" cy="1188254"/>
          </a:xfrm>
          <a:prstGeom prst="rect">
            <a:avLst/>
          </a:prstGeom>
        </p:spPr>
      </p:pic>
      <p:pic>
        <p:nvPicPr>
          <p:cNvPr id="13" name="Immagine 12" descr="IMG_23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4581128"/>
            <a:ext cx="1595669" cy="1196752"/>
          </a:xfrm>
          <a:prstGeom prst="rect">
            <a:avLst/>
          </a:prstGeom>
        </p:spPr>
      </p:pic>
      <p:pic>
        <p:nvPicPr>
          <p:cNvPr id="14" name="Immagine 13" descr="IMG_24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573016"/>
            <a:ext cx="1667677" cy="1250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rId2" action="ppaction://hlinksldjump" highlightClick="1"/>
          </p:cNvPr>
          <p:cNvSpPr/>
          <p:nvPr/>
        </p:nvSpPr>
        <p:spPr>
          <a:xfrm>
            <a:off x="8172400" y="6021288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692696"/>
            <a:ext cx="555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ATTIVITA’ 1: SCHOOL TIMETABLE</a:t>
            </a:r>
            <a:endParaRPr lang="it-IT" sz="2800" dirty="0">
              <a:latin typeface="Century Gothic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1412776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DISCIPLINE: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Inglese, storia.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ARGOMENTI DISCIPLINARI: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subjects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days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the week,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timetables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LINGUA: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inglese;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CLASSI: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3^C-3^D;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TEMPI: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 lezioni da 1,30h ciascuna;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COMPETENZE: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Spirito di iniziativa e imprenditorialit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Comunicazione nelle lingue straniere.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OBIETTIVI 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Operare con il lessico relativo ai giorni della settimana;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Operare con il lessico relativo alla scuola e alle discipline scolastiche;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Formulare semplici frasi a partire da un modello dato;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Ordinare i giorni della settimana secondo la successione temporale;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Organizzare e collocare le informazioni relative alle discipline e ai giorni della settimana per la progettazione e costruzione del proprio orario scolastico;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Collaborare con il proprio gruppo per la realizzazione di un elaborato.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METODO: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cooperative learning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620688"/>
            <a:ext cx="555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ATTIVITA’ 1: SCHOOL TIMETABLE</a:t>
            </a:r>
            <a:endParaRPr lang="it-IT" sz="2800" dirty="0">
              <a:latin typeface="Century Gothic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268760"/>
            <a:ext cx="83327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LEZIONE 1</a:t>
            </a:r>
          </a:p>
          <a:p>
            <a:r>
              <a:rPr lang="it-IT" dirty="0" smtClean="0">
                <a:latin typeface="Century Gothic" pitchFamily="34" charset="0"/>
              </a:rPr>
              <a:t>FASE 1 : Presentazione del compito e formazione dei gruppi;</a:t>
            </a:r>
          </a:p>
          <a:p>
            <a:r>
              <a:rPr lang="it-IT" dirty="0" smtClean="0">
                <a:latin typeface="Century Gothic" pitchFamily="34" charset="0"/>
              </a:rPr>
              <a:t>FASE 2: Progettazione e realizzazione del </a:t>
            </a:r>
            <a:r>
              <a:rPr lang="it-IT" dirty="0" err="1" smtClean="0">
                <a:latin typeface="Century Gothic" pitchFamily="34" charset="0"/>
              </a:rPr>
              <a:t>timetable</a:t>
            </a:r>
            <a:r>
              <a:rPr lang="it-IT" dirty="0" smtClean="0">
                <a:latin typeface="Century Gothic" pitchFamily="34" charset="0"/>
              </a:rPr>
              <a:t>;</a:t>
            </a:r>
          </a:p>
          <a:p>
            <a:endParaRPr lang="it-IT" dirty="0" smtClean="0">
              <a:latin typeface="Century Gothic" pitchFamily="34" charset="0"/>
            </a:endParaRPr>
          </a:p>
          <a:p>
            <a:r>
              <a:rPr lang="it-IT" dirty="0" smtClean="0">
                <a:latin typeface="Century Gothic" pitchFamily="34" charset="0"/>
              </a:rPr>
              <a:t>LEZIONE 2</a:t>
            </a:r>
          </a:p>
          <a:p>
            <a:r>
              <a:rPr lang="it-IT" dirty="0" smtClean="0">
                <a:latin typeface="Century Gothic" pitchFamily="34" charset="0"/>
              </a:rPr>
              <a:t>FASE 1: Revisione e completamento del </a:t>
            </a:r>
            <a:r>
              <a:rPr lang="it-IT" dirty="0" err="1" smtClean="0">
                <a:latin typeface="Century Gothic" pitchFamily="34" charset="0"/>
              </a:rPr>
              <a:t>timetable</a:t>
            </a:r>
            <a:r>
              <a:rPr lang="it-IT" dirty="0" smtClean="0">
                <a:latin typeface="Century Gothic" pitchFamily="34" charset="0"/>
              </a:rPr>
              <a:t>;</a:t>
            </a:r>
          </a:p>
          <a:p>
            <a:r>
              <a:rPr lang="it-IT" dirty="0" smtClean="0">
                <a:latin typeface="Century Gothic" pitchFamily="34" charset="0"/>
              </a:rPr>
              <a:t>FASE 2: Presentazione dei lavori alla classe e pubblicazione sul </a:t>
            </a:r>
            <a:r>
              <a:rPr lang="it-IT" dirty="0" err="1" smtClean="0">
                <a:latin typeface="Century Gothic" pitchFamily="34" charset="0"/>
              </a:rPr>
              <a:t>twinspace</a:t>
            </a:r>
            <a:endParaRPr lang="it-IT" dirty="0" smtClean="0">
              <a:latin typeface="Century Gothic" pitchFamily="34" charset="0"/>
            </a:endParaRPr>
          </a:p>
          <a:p>
            <a:endParaRPr lang="it-IT" dirty="0"/>
          </a:p>
        </p:txBody>
      </p:sp>
      <p:pic>
        <p:nvPicPr>
          <p:cNvPr id="4" name="Immagine 3" descr="3c timet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3960440" cy="2970330"/>
          </a:xfrm>
          <a:prstGeom prst="rect">
            <a:avLst/>
          </a:prstGeom>
        </p:spPr>
      </p:pic>
      <p:pic>
        <p:nvPicPr>
          <p:cNvPr id="5" name="Immagine 4" descr="3d timeta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936437" cy="2952328"/>
          </a:xfrm>
          <a:prstGeom prst="rect">
            <a:avLst/>
          </a:prstGeom>
        </p:spPr>
      </p:pic>
      <p:sp>
        <p:nvSpPr>
          <p:cNvPr id="6" name="Pagina iniziale 5">
            <a:hlinkClick r:id="" action="ppaction://hlinkshowjump?jump=lastslide" highlightClick="1"/>
          </p:cNvPr>
          <p:cNvSpPr/>
          <p:nvPr/>
        </p:nvSpPr>
        <p:spPr>
          <a:xfrm>
            <a:off x="8028384" y="5877272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rId2" action="ppaction://hlinksldjump" highlightClick="1"/>
          </p:cNvPr>
          <p:cNvSpPr/>
          <p:nvPr/>
        </p:nvSpPr>
        <p:spPr>
          <a:xfrm>
            <a:off x="7812360" y="5805264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980728"/>
            <a:ext cx="6369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entury Gothic" pitchFamily="34" charset="0"/>
              </a:rPr>
              <a:t>ATTIVITA’ 2: THE PARTS OF THE PLANT</a:t>
            </a:r>
            <a:endParaRPr lang="it-IT" sz="2800" dirty="0">
              <a:latin typeface="Century Gothic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1916832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DISCIPLINE: </a:t>
            </a:r>
            <a:r>
              <a:rPr lang="en-US" sz="20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Inglese</a:t>
            </a:r>
            <a:r>
              <a:rPr lang="en-US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scienze</a:t>
            </a:r>
            <a:r>
              <a:rPr lang="en-US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ARGOMENTI DISCIPLINARI:</a:t>
            </a:r>
            <a:r>
              <a:rPr lang="it-IT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le parti della pianta;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LINGUA:</a:t>
            </a:r>
            <a:r>
              <a:rPr lang="it-IT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inglese;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CLASSI:</a:t>
            </a:r>
            <a:r>
              <a:rPr lang="it-IT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3^C-3^D; 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TEMPI:</a:t>
            </a:r>
            <a:r>
              <a:rPr lang="it-IT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 lezioni da 2h ciascuna: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latin typeface="Century Gothic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2339752" y="501317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339752" y="558924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4941168"/>
            <a:ext cx="29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THE PARTS OF THE PLANT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91880" y="5517232"/>
            <a:ext cx="29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THE SEEDS SEARCH</a:t>
            </a:r>
            <a:endParaRPr lang="it-IT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600" y="744960"/>
            <a:ext cx="69847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COMPETENZE: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Comunicazione nelle lingue straniere;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Collaborare e partecipare.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OBIETTIVI : 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Lingua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Inglese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Riconoscere e operare con il lessico relativo alle piante, alla frutta e alla verdura;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Descrivere i semi usando un lessico appropriato;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Formulare oralmente semplici frasi a partire da un modello dato.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Scienze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Riconoscere le parti della pianta e le loro funzioni;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Osservare e descrivere una parte della pianta: i semi.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METODO: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CLIL, cooperative learning.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826</TotalTime>
  <Words>1027</Words>
  <Application>Microsoft Office PowerPoint</Application>
  <PresentationFormat>Presentazione su schermo (4:3)</PresentationFormat>
  <Paragraphs>191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Tatiana Conti</dc:creator>
  <cp:lastModifiedBy>Tatiana Conti</cp:lastModifiedBy>
  <cp:revision>12</cp:revision>
  <dcterms:created xsi:type="dcterms:W3CDTF">2016-06-27T08:23:19Z</dcterms:created>
  <dcterms:modified xsi:type="dcterms:W3CDTF">2016-06-29T20:28:23Z</dcterms:modified>
</cp:coreProperties>
</file>